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4" r:id="rId2"/>
    <p:sldId id="256" r:id="rId3"/>
    <p:sldId id="257" r:id="rId4"/>
    <p:sldId id="258" r:id="rId5"/>
    <p:sldId id="259" r:id="rId6"/>
    <p:sldId id="269" r:id="rId7"/>
    <p:sldId id="260" r:id="rId8"/>
    <p:sldId id="262" r:id="rId9"/>
    <p:sldId id="263" r:id="rId10"/>
    <p:sldId id="275" r:id="rId11"/>
    <p:sldId id="264" r:id="rId1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8" d="100"/>
          <a:sy n="68" d="100"/>
        </p:scale>
        <p:origin x="145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8D76496-A413-4100-B2C4-0F52617387C6}" type="datetimeFigureOut">
              <a:rPr kumimoji="1" lang="ja-JP" altLang="en-US" smtClean="0"/>
              <a:t>2020/12/29</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6D08C9B-254C-4352-8C9C-C0736C5B67A8}" type="slidenum">
              <a:rPr kumimoji="1" lang="ja-JP" altLang="en-US" smtClean="0"/>
              <a:t>‹#›</a:t>
            </a:fld>
            <a:endParaRPr kumimoji="1" lang="ja-JP" altLang="en-US"/>
          </a:p>
        </p:txBody>
      </p:sp>
    </p:spTree>
    <p:extLst>
      <p:ext uri="{BB962C8B-B14F-4D97-AF65-F5344CB8AC3E}">
        <p14:creationId xmlns:p14="http://schemas.microsoft.com/office/powerpoint/2010/main" val="26034011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毎月</a:t>
            </a:r>
            <a:r>
              <a:rPr kumimoji="1" lang="en-US" altLang="ja-JP" dirty="0"/>
              <a:t>26</a:t>
            </a:r>
            <a:r>
              <a:rPr kumimoji="1" lang="ja-JP" altLang="en-US" dirty="0"/>
              <a:t>日（休日の場合は翌日）引き落としとなります。</a:t>
            </a:r>
          </a:p>
        </p:txBody>
      </p:sp>
      <p:sp>
        <p:nvSpPr>
          <p:cNvPr id="4" name="スライド番号プレースホルダー 3"/>
          <p:cNvSpPr>
            <a:spLocks noGrp="1"/>
          </p:cNvSpPr>
          <p:nvPr>
            <p:ph type="sldNum" sz="quarter" idx="5"/>
          </p:nvPr>
        </p:nvSpPr>
        <p:spPr/>
        <p:txBody>
          <a:bodyPr/>
          <a:lstStyle/>
          <a:p>
            <a:fld id="{B6D08C9B-254C-4352-8C9C-C0736C5B67A8}" type="slidenum">
              <a:rPr kumimoji="1" lang="ja-JP" altLang="en-US" smtClean="0"/>
              <a:t>6</a:t>
            </a:fld>
            <a:endParaRPr kumimoji="1" lang="ja-JP" altLang="en-US"/>
          </a:p>
        </p:txBody>
      </p:sp>
    </p:spTree>
    <p:extLst>
      <p:ext uri="{BB962C8B-B14F-4D97-AF65-F5344CB8AC3E}">
        <p14:creationId xmlns:p14="http://schemas.microsoft.com/office/powerpoint/2010/main" val="428814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3372302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2055844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1107412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346195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27521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13860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3810568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232139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1990035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190239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1516118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F67E4-89A5-4701-9CD0-302352D3E3C8}" type="datetimeFigureOut">
              <a:rPr kumimoji="1" lang="ja-JP" altLang="en-US" smtClean="0"/>
              <a:t>2020/12/29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E98D0-269A-4A47-888B-75899FC8E1EE}" type="slidenum">
              <a:rPr kumimoji="1" lang="ja-JP" altLang="en-US" smtClean="0"/>
              <a:t>‹#›</a:t>
            </a:fld>
            <a:endParaRPr kumimoji="1" lang="ja-JP" altLang="en-US"/>
          </a:p>
        </p:txBody>
      </p:sp>
    </p:spTree>
    <p:extLst>
      <p:ext uri="{BB962C8B-B14F-4D97-AF65-F5344CB8AC3E}">
        <p14:creationId xmlns:p14="http://schemas.microsoft.com/office/powerpoint/2010/main" val="284286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trans="53000" pressure="20"/>
                    </a14:imgEffect>
                  </a14:imgLayer>
                </a14:imgProps>
              </a:ext>
              <a:ext uri="{28A0092B-C50C-407E-A947-70E740481C1C}">
                <a14:useLocalDpi xmlns:a14="http://schemas.microsoft.com/office/drawing/2010/main" val="0"/>
              </a:ext>
            </a:extLst>
          </a:blip>
          <a:stretch>
            <a:fillRect/>
          </a:stretch>
        </p:blipFill>
        <p:spPr>
          <a:xfrm>
            <a:off x="0" y="-7965"/>
            <a:ext cx="9144000" cy="6865965"/>
          </a:xfrm>
          <a:prstGeom prst="rect">
            <a:avLst/>
          </a:prstGeom>
        </p:spPr>
      </p:pic>
      <p:sp>
        <p:nvSpPr>
          <p:cNvPr id="2" name="タイトル 1"/>
          <p:cNvSpPr>
            <a:spLocks noGrp="1"/>
          </p:cNvSpPr>
          <p:nvPr>
            <p:ph type="ctrTitle"/>
          </p:nvPr>
        </p:nvSpPr>
        <p:spPr>
          <a:xfrm>
            <a:off x="827584" y="836712"/>
            <a:ext cx="7772400" cy="3888431"/>
          </a:xfrm>
        </p:spPr>
        <p:txBody>
          <a:bodyPr>
            <a:normAutofit/>
          </a:bodyPr>
          <a:lstStyle/>
          <a:p>
            <a:pPr algn="l"/>
            <a:r>
              <a:rPr kumimoji="1" lang="ja-JP" altLang="en-US" sz="3600" dirty="0">
                <a:latin typeface="UD デジタル 教科書体 N-B" panose="02020700000000000000" pitchFamily="17" charset="-128"/>
                <a:ea typeface="UD デジタル 教科書体 N-B" panose="02020700000000000000" pitchFamily="17" charset="-128"/>
              </a:rPr>
              <a:t>社会福祉法人友和会</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友和保育園・友和の森保育園</a:t>
            </a:r>
            <a:br>
              <a:rPr kumimoji="1" lang="en-US" altLang="ja-JP" dirty="0">
                <a:latin typeface="UD デジタル 教科書体 N-B" panose="02020700000000000000" pitchFamily="17" charset="-128"/>
                <a:ea typeface="UD デジタル 教科書体 N-B" panose="02020700000000000000" pitchFamily="17" charset="-128"/>
              </a:rPr>
            </a:br>
            <a:br>
              <a:rPr kumimoji="1" lang="en-US" altLang="ja-JP" sz="2400" dirty="0">
                <a:latin typeface="UD デジタル 教科書体 N-B" panose="02020700000000000000" pitchFamily="17" charset="-128"/>
                <a:ea typeface="UD デジタル 教科書体 N-B" panose="02020700000000000000" pitchFamily="17" charset="-128"/>
              </a:rPr>
            </a:br>
            <a:r>
              <a:rPr lang="ja-JP" altLang="en-US" sz="6600" dirty="0">
                <a:latin typeface="UD デジタル 教科書体 N-B" panose="02020700000000000000" pitchFamily="17" charset="-128"/>
                <a:ea typeface="UD デジタル 教科書体 N-B" panose="02020700000000000000" pitchFamily="17" charset="-128"/>
              </a:rPr>
              <a:t>新入園児説明会資料</a:t>
            </a:r>
            <a:endParaRPr kumimoji="1" lang="ja-JP" altLang="en-US" sz="6600" dirty="0">
              <a:latin typeface="UD デジタル 教科書体 N-B" panose="02020700000000000000" pitchFamily="17" charset="-128"/>
              <a:ea typeface="UD デジタル 教科書体 N-B" panose="02020700000000000000" pitchFamily="17" charset="-128"/>
            </a:endParaRPr>
          </a:p>
        </p:txBody>
      </p:sp>
    </p:spTree>
    <p:extLst>
      <p:ext uri="{BB962C8B-B14F-4D97-AF65-F5344CB8AC3E}">
        <p14:creationId xmlns:p14="http://schemas.microsoft.com/office/powerpoint/2010/main" val="256399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1143000"/>
          </a:xfrm>
        </p:spPr>
        <p:txBody>
          <a:bodyPr/>
          <a:lstStyle/>
          <a:p>
            <a:pPr algn="l"/>
            <a:r>
              <a:rPr lang="ja-JP" altLang="en-US" sz="3600" dirty="0">
                <a:latin typeface="UD デジタル 教科書体 N-B" panose="02020700000000000000" pitchFamily="17" charset="-128"/>
                <a:ea typeface="UD デジタル 教科書体 N-B" panose="02020700000000000000" pitchFamily="17" charset="-128"/>
              </a:rPr>
              <a:t>園のしおり</a:t>
            </a:r>
            <a:r>
              <a:rPr lang="en-US" altLang="ja-JP" sz="3600" dirty="0">
                <a:latin typeface="UD デジタル 教科書体 N-B" panose="02020700000000000000" pitchFamily="17" charset="-128"/>
                <a:ea typeface="UD デジタル 教科書体 N-B" panose="02020700000000000000" pitchFamily="17" charset="-128"/>
              </a:rPr>
              <a:t>2</a:t>
            </a:r>
            <a:r>
              <a:rPr lang="ja-JP" altLang="en-US" sz="3600" dirty="0">
                <a:latin typeface="UD デジタル 教科書体 N-B" panose="02020700000000000000" pitchFamily="17" charset="-128"/>
                <a:ea typeface="UD デジタル 教科書体 N-B" panose="02020700000000000000" pitchFamily="17" charset="-128"/>
              </a:rPr>
              <a:t>ページ</a:t>
            </a:r>
            <a:r>
              <a:rPr lang="ja-JP" altLang="en-US" dirty="0">
                <a:latin typeface="UD デジタル 教科書体 N-B" panose="02020700000000000000" pitchFamily="17" charset="-128"/>
                <a:ea typeface="UD デジタル 教科書体 N-B" panose="02020700000000000000" pitchFamily="17" charset="-128"/>
              </a:rPr>
              <a:t>　保育理念</a:t>
            </a:r>
            <a:endParaRPr kumimoji="1" lang="ja-JP" altLang="en-US" dirty="0">
              <a:latin typeface="UD デジタル 教科書体 N-B" panose="02020700000000000000" pitchFamily="17" charset="-128"/>
              <a:ea typeface="UD デジタル 教科書体 N-B" panose="02020700000000000000" pitchFamily="17" charset="-128"/>
            </a:endParaRPr>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4108" y="2708920"/>
            <a:ext cx="3383868" cy="2255912"/>
          </a:xfrm>
          <a:prstGeom prst="roundRect">
            <a:avLst>
              <a:gd name="adj" fmla="val 8594"/>
            </a:avLst>
          </a:prstGeom>
          <a:solidFill>
            <a:srgbClr val="FFFFFF">
              <a:shade val="85000"/>
            </a:srgbClr>
          </a:solidFill>
          <a:ln>
            <a:noFill/>
          </a:ln>
          <a:effectLst>
            <a:softEdge rad="317500"/>
          </a:effectLst>
        </p:spPr>
      </p:pic>
      <p:sp>
        <p:nvSpPr>
          <p:cNvPr id="3" name="コンテンツ プレースホルダー 2"/>
          <p:cNvSpPr>
            <a:spLocks noGrp="1"/>
          </p:cNvSpPr>
          <p:nvPr>
            <p:ph idx="1"/>
          </p:nvPr>
        </p:nvSpPr>
        <p:spPr>
          <a:xfrm>
            <a:off x="457200" y="1196752"/>
            <a:ext cx="8229600" cy="5400600"/>
          </a:xfrm>
        </p:spPr>
        <p:txBody>
          <a:bodyPr>
            <a:normAutofit fontScale="77500" lnSpcReduction="20000"/>
          </a:bodyPr>
          <a:lstStyle/>
          <a:p>
            <a:pPr marL="0" indent="0">
              <a:buNone/>
            </a:pPr>
            <a:r>
              <a:rPr lang="en-US" altLang="ja-JP" dirty="0">
                <a:latin typeface="UD デジタル 教科書体 NK-R" panose="02020400000000000000" pitchFamily="18" charset="-128"/>
                <a:ea typeface="UD デジタル 教科書体 NK-R" panose="02020400000000000000" pitchFamily="18" charset="-128"/>
              </a:rPr>
              <a:t>〔</a:t>
            </a:r>
            <a:r>
              <a:rPr lang="ja-JP" altLang="en-US" dirty="0">
                <a:latin typeface="UD デジタル 教科書体 NK-R" panose="02020400000000000000" pitchFamily="18" charset="-128"/>
                <a:ea typeface="UD デジタル 教科書体 NK-R" panose="02020400000000000000" pitchFamily="18" charset="-128"/>
              </a:rPr>
              <a:t>基本理念</a:t>
            </a:r>
            <a:r>
              <a:rPr lang="en-US" altLang="ja-JP" dirty="0">
                <a:latin typeface="UD デジタル 教科書体 NK-R" panose="02020400000000000000" pitchFamily="18" charset="-128"/>
                <a:ea typeface="UD デジタル 教科書体 NK-R" panose="02020400000000000000" pitchFamily="18" charset="-128"/>
              </a:rPr>
              <a:t>〕</a:t>
            </a:r>
          </a:p>
          <a:p>
            <a:pPr marL="0" indent="0">
              <a:buNone/>
            </a:pPr>
            <a:r>
              <a:rPr lang="ja-JP" altLang="en-US" sz="3100" dirty="0">
                <a:latin typeface="UD デジタル 教科書体 NK-R" panose="02020400000000000000" pitchFamily="18" charset="-128"/>
                <a:ea typeface="UD デジタル 教科書体 NK-R" panose="02020400000000000000" pitchFamily="18" charset="-128"/>
              </a:rPr>
              <a:t>「すべての児童は心身とも健やかに育成され、等しく生活を保護され、愛護されなければならない。」という児童福祉法の基本的精神に基づいて、保育を行っています。特に、</a:t>
            </a:r>
            <a:r>
              <a:rPr lang="ja-JP" altLang="en-US" sz="3100" dirty="0">
                <a:solidFill>
                  <a:srgbClr val="FF0000"/>
                </a:solidFill>
                <a:latin typeface="UD デジタル 教科書体 NK-R" panose="02020400000000000000" pitchFamily="18" charset="-128"/>
                <a:ea typeface="UD デジタル 教科書体 NK-R" panose="02020400000000000000" pitchFamily="18" charset="-128"/>
              </a:rPr>
              <a:t>助け合いの精神</a:t>
            </a:r>
            <a:r>
              <a:rPr lang="ja-JP" altLang="en-US" sz="3100" dirty="0">
                <a:latin typeface="UD デジタル 教科書体 NK-R" panose="02020400000000000000" pitchFamily="18" charset="-128"/>
                <a:ea typeface="UD デジタル 教科書体 NK-R" panose="02020400000000000000" pitchFamily="18" charset="-128"/>
              </a:rPr>
              <a:t>による「人間愛」をもって保育業務にあたり、子どもたちの心にも「愛」を育てて</a:t>
            </a:r>
            <a:r>
              <a:rPr lang="ja-JP" altLang="en-US" sz="3100" dirty="0">
                <a:solidFill>
                  <a:srgbClr val="FF0000"/>
                </a:solidFill>
                <a:latin typeface="UD デジタル 教科書体 NK-R" panose="02020400000000000000" pitchFamily="18" charset="-128"/>
                <a:ea typeface="UD デジタル 教科書体 NK-R" panose="02020400000000000000" pitchFamily="18" charset="-128"/>
              </a:rPr>
              <a:t>豊かな人格形成</a:t>
            </a:r>
            <a:r>
              <a:rPr lang="ja-JP" altLang="en-US" sz="3100" dirty="0">
                <a:latin typeface="UD デジタル 教科書体 NK-R" panose="02020400000000000000" pitchFamily="18" charset="-128"/>
                <a:ea typeface="UD デジタル 教科書体 NK-R" panose="02020400000000000000" pitchFamily="18" charset="-128"/>
              </a:rPr>
              <a:t>を目指していきます。</a:t>
            </a:r>
          </a:p>
          <a:p>
            <a:pPr marL="0" indent="0">
              <a:buNone/>
            </a:pP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lang="ja-JP" altLang="en-US" dirty="0">
              <a:latin typeface="UD デジタル 教科書体 NK-R" panose="02020400000000000000" pitchFamily="18" charset="-128"/>
              <a:ea typeface="UD デジタル 教科書体 NK-R" panose="02020400000000000000" pitchFamily="18" charset="-128"/>
            </a:endParaRPr>
          </a:p>
          <a:p>
            <a:pPr marL="0" indent="0">
              <a:buNone/>
            </a:pPr>
            <a:r>
              <a:rPr lang="en-US" altLang="ja-JP" dirty="0">
                <a:latin typeface="UD デジタル 教科書体 NK-R" panose="02020400000000000000" pitchFamily="18" charset="-128"/>
                <a:ea typeface="UD デジタル 教科書体 NK-R" panose="02020400000000000000" pitchFamily="18" charset="-128"/>
              </a:rPr>
              <a:t>〔</a:t>
            </a:r>
            <a:r>
              <a:rPr lang="ja-JP" altLang="en-US" dirty="0">
                <a:latin typeface="UD デジタル 教科書体 NK-R" panose="02020400000000000000" pitchFamily="18" charset="-128"/>
                <a:ea typeface="UD デジタル 教科書体 NK-R" panose="02020400000000000000" pitchFamily="18" charset="-128"/>
              </a:rPr>
              <a:t>保育理念</a:t>
            </a:r>
            <a:r>
              <a:rPr lang="en-US" altLang="ja-JP" dirty="0">
                <a:latin typeface="UD デジタル 教科書体 NK-R" panose="02020400000000000000" pitchFamily="18" charset="-128"/>
                <a:ea typeface="UD デジタル 教科書体 NK-R" panose="02020400000000000000" pitchFamily="18" charset="-128"/>
              </a:rPr>
              <a:t>〕</a:t>
            </a:r>
          </a:p>
          <a:p>
            <a:pPr marL="0" indent="0">
              <a:buNone/>
            </a:pPr>
            <a:r>
              <a:rPr lang="ja-JP" altLang="en-US" sz="3100" dirty="0">
                <a:solidFill>
                  <a:srgbClr val="FF0000"/>
                </a:solidFill>
                <a:latin typeface="UD デジタル 教科書体 NK-R" panose="02020400000000000000" pitchFamily="18" charset="-128"/>
                <a:ea typeface="UD デジタル 教科書体 NK-R" panose="02020400000000000000" pitchFamily="18" charset="-128"/>
              </a:rPr>
              <a:t>「友たちとの和（輪）を育む」</a:t>
            </a:r>
          </a:p>
          <a:p>
            <a:pPr marL="0" indent="0">
              <a:buNone/>
            </a:pPr>
            <a:r>
              <a:rPr lang="en-US" altLang="ja-JP" sz="3100" dirty="0">
                <a:latin typeface="UD デジタル 教科書体 NK-R" panose="02020400000000000000" pitchFamily="18" charset="-128"/>
                <a:ea typeface="UD デジタル 教科書体 NK-R" panose="02020400000000000000" pitchFamily="18" charset="-128"/>
              </a:rPr>
              <a:t>―</a:t>
            </a:r>
            <a:r>
              <a:rPr lang="ja-JP" altLang="en-US" sz="3100" dirty="0">
                <a:latin typeface="UD デジタル 教科書体 NK-R" panose="02020400000000000000" pitchFamily="18" charset="-128"/>
                <a:ea typeface="UD デジタル 教科書体 NK-R" panose="02020400000000000000" pitchFamily="18" charset="-128"/>
              </a:rPr>
              <a:t>子ども・保護者等・園による育ちの共同作業</a:t>
            </a:r>
            <a:r>
              <a:rPr lang="en-US" altLang="ja-JP" sz="3100" dirty="0">
                <a:latin typeface="UD デジタル 教科書体 NK-R" panose="02020400000000000000" pitchFamily="18" charset="-128"/>
                <a:ea typeface="UD デジタル 教科書体 NK-R" panose="02020400000000000000" pitchFamily="18" charset="-128"/>
              </a:rPr>
              <a:t>―</a:t>
            </a:r>
          </a:p>
          <a:p>
            <a:pPr marL="0" indent="0">
              <a:buNone/>
            </a:pPr>
            <a:r>
              <a:rPr lang="ja-JP" altLang="en-US" sz="3100" dirty="0">
                <a:latin typeface="UD デジタル 教科書体 NK-R" panose="02020400000000000000" pitchFamily="18" charset="-128"/>
                <a:ea typeface="UD デジタル 教科書体 NK-R" panose="02020400000000000000" pitchFamily="18" charset="-128"/>
              </a:rPr>
              <a:t>子どもの幸せを第一に考え、子どもの人権・利益を尊重し、心身の健康・育成に努めることを保護者等と園が協力しながら保育する。それにより、子どもたちは友を大切に、友と和みながら育つように和を保ち、友が共同・協力しながら豊かな心・人間性を作り上げていけるように支援していく。</a:t>
            </a:r>
          </a:p>
          <a:p>
            <a:endParaRPr kumimoji="1" lang="ja-JP" altLang="en-US"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09623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latin typeface="UD デジタル 教科書体 N-B" panose="02020700000000000000" pitchFamily="17" charset="-128"/>
                <a:ea typeface="UD デジタル 教科書体 N-B" panose="02020700000000000000" pitchFamily="17" charset="-128"/>
              </a:rPr>
              <a:t>保育方針</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644685"/>
            <a:ext cx="4608512" cy="3072342"/>
          </a:xfrm>
          <a:prstGeom prst="roundRect">
            <a:avLst>
              <a:gd name="adj" fmla="val 18022"/>
            </a:avLst>
          </a:prstGeom>
          <a:solidFill>
            <a:srgbClr val="FFFFFF">
              <a:shade val="85000"/>
            </a:srgbClr>
          </a:solidFill>
          <a:ln>
            <a:noFill/>
          </a:ln>
          <a:effectLst>
            <a:softEdge rad="317500"/>
          </a:effectLst>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3789040"/>
            <a:ext cx="4248472" cy="2832315"/>
          </a:xfrm>
          <a:prstGeom prst="roundRect">
            <a:avLst>
              <a:gd name="adj" fmla="val 23825"/>
            </a:avLst>
          </a:prstGeom>
          <a:solidFill>
            <a:srgbClr val="FFFFFF">
              <a:shade val="85000"/>
            </a:srgbClr>
          </a:solidFill>
          <a:ln>
            <a:noFill/>
          </a:ln>
          <a:effectLst>
            <a:softEdge rad="317500"/>
          </a:effectLst>
        </p:spPr>
      </p:pic>
      <p:sp>
        <p:nvSpPr>
          <p:cNvPr id="3" name="コンテンツ プレースホルダー 2"/>
          <p:cNvSpPr>
            <a:spLocks noGrp="1"/>
          </p:cNvSpPr>
          <p:nvPr>
            <p:ph idx="1"/>
          </p:nvPr>
        </p:nvSpPr>
        <p:spPr>
          <a:xfrm>
            <a:off x="457200" y="1340768"/>
            <a:ext cx="8229600" cy="5040560"/>
          </a:xfrm>
        </p:spPr>
        <p:txBody>
          <a:bodyPr>
            <a:normAutofit/>
          </a:bodyPr>
          <a:lstStyle/>
          <a:p>
            <a:pPr marL="0" indent="0">
              <a:buNone/>
            </a:pPr>
            <a:r>
              <a:rPr lang="ja-JP" altLang="en-US" dirty="0">
                <a:latin typeface="UD デジタル 教科書体 NK-R" panose="02020400000000000000" pitchFamily="18" charset="-128"/>
                <a:ea typeface="UD デジタル 教科書体 NK-R" panose="02020400000000000000" pitchFamily="18" charset="-128"/>
              </a:rPr>
              <a:t>保育方針の３つの柱</a:t>
            </a:r>
          </a:p>
          <a:p>
            <a:pPr marL="0" indent="0">
              <a:buNone/>
            </a:pPr>
            <a:r>
              <a:rPr lang="ja-JP" altLang="en-US" b="1" u="sng" dirty="0">
                <a:latin typeface="UD デジタル 教科書体 NK-R" panose="02020400000000000000" pitchFamily="18" charset="-128"/>
                <a:ea typeface="UD デジタル 教科書体 NK-R" panose="02020400000000000000" pitchFamily="18" charset="-128"/>
              </a:rPr>
              <a:t>・心身ともに明るく健康なこども</a:t>
            </a:r>
          </a:p>
          <a:p>
            <a:pPr marL="0" indent="0">
              <a:buNone/>
            </a:pPr>
            <a:r>
              <a:rPr lang="ja-JP" altLang="en-US" b="1" u="sng" dirty="0">
                <a:latin typeface="UD デジタル 教科書体 NK-R" panose="02020400000000000000" pitchFamily="18" charset="-128"/>
                <a:ea typeface="UD デジタル 教科書体 NK-R" panose="02020400000000000000" pitchFamily="18" charset="-128"/>
              </a:rPr>
              <a:t>・基本的生活習慣を身につける</a:t>
            </a:r>
          </a:p>
          <a:p>
            <a:pPr marL="0" indent="0">
              <a:buNone/>
            </a:pPr>
            <a:r>
              <a:rPr lang="ja-JP" altLang="en-US" b="1" u="sng" dirty="0">
                <a:latin typeface="UD デジタル 教科書体 NK-R" panose="02020400000000000000" pitchFamily="18" charset="-128"/>
                <a:ea typeface="UD デジタル 教科書体 NK-R" panose="02020400000000000000" pitchFamily="18" charset="-128"/>
              </a:rPr>
              <a:t>・自然を大切にし、自然の恵みに感謝する</a:t>
            </a:r>
          </a:p>
          <a:p>
            <a:pPr marL="0" indent="0">
              <a:buNone/>
            </a:pPr>
            <a:endParaRPr kumimoji="1" lang="ja-JP" altLang="en-US" dirty="0"/>
          </a:p>
        </p:txBody>
      </p:sp>
    </p:spTree>
    <p:extLst>
      <p:ext uri="{BB962C8B-B14F-4D97-AF65-F5344CB8AC3E}">
        <p14:creationId xmlns:p14="http://schemas.microsoft.com/office/powerpoint/2010/main" val="365969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latin typeface="UD デジタル 教科書体 N-B" panose="02020700000000000000" pitchFamily="17" charset="-128"/>
                <a:ea typeface="UD デジタル 教科書体 N-B" panose="02020700000000000000" pitchFamily="17" charset="-128"/>
              </a:rPr>
              <a:t>運営方針</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936" y="3068960"/>
            <a:ext cx="5113991" cy="3708742"/>
          </a:xfrm>
          <a:prstGeom prst="roundRect">
            <a:avLst>
              <a:gd name="adj" fmla="val 25621"/>
            </a:avLst>
          </a:prstGeom>
          <a:solidFill>
            <a:srgbClr val="FFFFFF">
              <a:shade val="85000"/>
            </a:srgbClr>
          </a:solidFill>
          <a:ln>
            <a:noFill/>
          </a:ln>
          <a:effectLst>
            <a:softEdge rad="317500"/>
          </a:effectLst>
        </p:spPr>
      </p:pic>
      <p:sp>
        <p:nvSpPr>
          <p:cNvPr id="3" name="コンテンツ プレースホルダー 2"/>
          <p:cNvSpPr>
            <a:spLocks noGrp="1"/>
          </p:cNvSpPr>
          <p:nvPr>
            <p:ph idx="1"/>
          </p:nvPr>
        </p:nvSpPr>
        <p:spPr>
          <a:xfrm>
            <a:off x="457200" y="1412776"/>
            <a:ext cx="8229600" cy="4968552"/>
          </a:xfrm>
        </p:spPr>
        <p:txBody>
          <a:bodyPr>
            <a:normAutofit/>
          </a:bodyPr>
          <a:lstStyle/>
          <a:p>
            <a:pPr marL="0" indent="0">
              <a:buNone/>
            </a:pPr>
            <a:r>
              <a:rPr lang="ja-JP" altLang="en-US" dirty="0">
                <a:latin typeface="UD デジタル 教科書体 NK-R" panose="02020400000000000000" pitchFamily="18" charset="-128"/>
                <a:ea typeface="UD デジタル 教科書体 NK-R" panose="02020400000000000000" pitchFamily="18" charset="-128"/>
              </a:rPr>
              <a:t>＊園舎内での</a:t>
            </a:r>
            <a:r>
              <a:rPr lang="ja-JP" altLang="en-US" dirty="0">
                <a:solidFill>
                  <a:srgbClr val="FF0000"/>
                </a:solidFill>
                <a:latin typeface="UD デジタル 教科書体 NK-R" panose="02020400000000000000" pitchFamily="18" charset="-128"/>
                <a:ea typeface="UD デジタル 教科書体 NK-R" panose="02020400000000000000" pitchFamily="18" charset="-128"/>
              </a:rPr>
              <a:t>“裸足保育”</a:t>
            </a:r>
            <a:r>
              <a:rPr lang="ja-JP" altLang="en-US" dirty="0">
                <a:latin typeface="UD デジタル 教科書体 NK-R" panose="02020400000000000000" pitchFamily="18" charset="-128"/>
                <a:ea typeface="UD デジタル 教科書体 NK-R" panose="02020400000000000000" pitchFamily="18" charset="-128"/>
              </a:rPr>
              <a:t>を実施し、子どもの</a:t>
            </a:r>
            <a:r>
              <a:rPr lang="ja-JP" altLang="en-US" dirty="0">
                <a:solidFill>
                  <a:srgbClr val="FF0000"/>
                </a:solidFill>
                <a:latin typeface="UD デジタル 教科書体 NK-R" panose="02020400000000000000" pitchFamily="18" charset="-128"/>
                <a:ea typeface="UD デジタル 教科書体 NK-R" panose="02020400000000000000" pitchFamily="18" charset="-128"/>
              </a:rPr>
              <a:t>健康・身体づくり</a:t>
            </a:r>
            <a:r>
              <a:rPr lang="ja-JP" altLang="en-US" dirty="0">
                <a:latin typeface="UD デジタル 教科書体 NK-R" panose="02020400000000000000" pitchFamily="18" charset="-128"/>
                <a:ea typeface="UD デジタル 教科書体 NK-R" panose="02020400000000000000" pitchFamily="18" charset="-128"/>
              </a:rPr>
              <a:t>からだけではなく、安全面においても、保育士の日々の掃除・整理整頓等、細部にまで安全に配慮</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した援助によって、</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裸足保育の実践を</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行っていく。</a:t>
            </a:r>
          </a:p>
        </p:txBody>
      </p:sp>
    </p:spTree>
    <p:extLst>
      <p:ext uri="{BB962C8B-B14F-4D97-AF65-F5344CB8AC3E}">
        <p14:creationId xmlns:p14="http://schemas.microsoft.com/office/powerpoint/2010/main" val="113336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1143000"/>
          </a:xfrm>
        </p:spPr>
        <p:txBody>
          <a:bodyPr>
            <a:normAutofit/>
          </a:bodyPr>
          <a:lstStyle/>
          <a:p>
            <a:r>
              <a:rPr kumimoji="1" lang="ja-JP" altLang="en-US" sz="3200" dirty="0">
                <a:latin typeface="UD デジタル 教科書体 N-B" panose="02020700000000000000" pitchFamily="17" charset="-128"/>
                <a:ea typeface="UD デジタル 教科書体 N-B" panose="02020700000000000000" pitchFamily="17" charset="-128"/>
              </a:rPr>
              <a:t>５ページ</a:t>
            </a:r>
            <a:r>
              <a:rPr kumimoji="1" lang="ja-JP" altLang="en-US" dirty="0">
                <a:latin typeface="UD デジタル 教科書体 N-B" panose="02020700000000000000" pitchFamily="17" charset="-128"/>
                <a:ea typeface="UD デジタル 教科書体 N-B" panose="02020700000000000000" pitchFamily="17" charset="-128"/>
              </a:rPr>
              <a:t>　延長保育利用について</a:t>
            </a:r>
          </a:p>
        </p:txBody>
      </p:sp>
      <p:sp>
        <p:nvSpPr>
          <p:cNvPr id="3" name="コンテンツ プレースホルダー 2"/>
          <p:cNvSpPr>
            <a:spLocks noGrp="1"/>
          </p:cNvSpPr>
          <p:nvPr>
            <p:ph idx="1"/>
          </p:nvPr>
        </p:nvSpPr>
        <p:spPr>
          <a:xfrm>
            <a:off x="467544" y="1124744"/>
            <a:ext cx="8229600" cy="5400600"/>
          </a:xfrm>
        </p:spPr>
        <p:txBody>
          <a:bodyPr>
            <a:normAutofit/>
          </a:bodyPr>
          <a:lstStyle/>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①延長保育時間は、開所日の</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１８：００から１９：４５　</a:t>
            </a:r>
            <a:r>
              <a:rPr lang="ja-JP" altLang="en-US" sz="2400" dirty="0">
                <a:latin typeface="UD デジタル 教科書体 NK-R" panose="02020400000000000000" pitchFamily="18" charset="-128"/>
                <a:ea typeface="UD デジタル 教科書体 NK-R" panose="02020400000000000000" pitchFamily="18" charset="-128"/>
              </a:rPr>
              <a:t>まで</a:t>
            </a:r>
            <a:endParaRPr lang="en-US" altLang="ja-JP" sz="24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⑤契約（月極・臨時）の変更は</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前月末までの</a:t>
            </a:r>
            <a:r>
              <a:rPr lang="ja-JP" altLang="en-US" sz="2400" dirty="0">
                <a:latin typeface="UD デジタル 教科書体 NK-R" panose="02020400000000000000" pitchFamily="18" charset="-128"/>
                <a:ea typeface="UD デジタル 教科書体 NK-R" panose="02020400000000000000" pitchFamily="18" charset="-128"/>
              </a:rPr>
              <a:t>届け出となります。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　　なお、月途中での切り替えは出来ません。</a:t>
            </a: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⑥月極利用　</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月額４，０００円</a:t>
            </a:r>
            <a:endParaRPr lang="en-US" altLang="ja-JP" sz="2400"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⑧臨時利用　</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１回あたり４００円</a:t>
            </a:r>
            <a:endParaRPr lang="en-US" altLang="ja-JP" sz="2400"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⑩お迎えに来られた際は、必ず</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登降園用タブレット</a:t>
            </a:r>
            <a:endParaRPr lang="en-US" altLang="ja-JP" sz="2400"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　　をタッチ</a:t>
            </a:r>
            <a:r>
              <a:rPr lang="ja-JP" altLang="en-US" sz="2400" dirty="0">
                <a:latin typeface="UD デジタル 教科書体 NK-R" panose="02020400000000000000" pitchFamily="18" charset="-128"/>
                <a:ea typeface="UD デジタル 教科書体 NK-R" panose="02020400000000000000" pitchFamily="18" charset="-128"/>
              </a:rPr>
              <a:t>してください。タッチした時刻が降園時刻</a:t>
            </a:r>
            <a:endParaRPr lang="en-US" altLang="ja-JP" sz="24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　　となり、延長保育料算定の基準となります。</a:t>
            </a: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⑫延長保育料の支払い方法について</a:t>
            </a: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　　延長保育料の支払いについては、</a:t>
            </a: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ゆうちょ銀行口座からの</a:t>
            </a:r>
            <a:endParaRPr lang="en-US" altLang="ja-JP" sz="2400"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solidFill>
                  <a:srgbClr val="FF0000"/>
                </a:solidFill>
                <a:latin typeface="UD デジタル 教科書体 NK-R" panose="02020400000000000000" pitchFamily="18" charset="-128"/>
                <a:ea typeface="UD デジタル 教科書体 NK-R" panose="02020400000000000000" pitchFamily="18" charset="-128"/>
              </a:rPr>
              <a:t>　　引き落とし</a:t>
            </a:r>
            <a:r>
              <a:rPr lang="ja-JP" altLang="en-US" sz="2400" dirty="0">
                <a:latin typeface="UD デジタル 教科書体 NK-R" panose="02020400000000000000" pitchFamily="18" charset="-128"/>
                <a:ea typeface="UD デジタル 教科書体 NK-R" panose="02020400000000000000" pitchFamily="18" charset="-128"/>
              </a:rPr>
              <a:t>（毎月</a:t>
            </a:r>
            <a:r>
              <a:rPr lang="en-US" altLang="ja-JP" sz="2400" dirty="0">
                <a:latin typeface="UD デジタル 教科書体 NK-R" panose="02020400000000000000" pitchFamily="18" charset="-128"/>
                <a:ea typeface="UD デジタル 教科書体 NK-R" panose="02020400000000000000" pitchFamily="18" charset="-128"/>
              </a:rPr>
              <a:t>26</a:t>
            </a:r>
            <a:r>
              <a:rPr lang="ja-JP" altLang="en-US" sz="2400" dirty="0">
                <a:latin typeface="UD デジタル 教科書体 NK-R" panose="02020400000000000000" pitchFamily="18" charset="-128"/>
                <a:ea typeface="UD デジタル 教科書体 NK-R" panose="02020400000000000000" pitchFamily="18" charset="-128"/>
              </a:rPr>
              <a:t>日）となります。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400" dirty="0">
                <a:latin typeface="UD デジタル 教科書体 NK-R" panose="02020400000000000000" pitchFamily="18" charset="-128"/>
                <a:ea typeface="UD デジタル 教科書体 NK-R" panose="02020400000000000000" pitchFamily="18" charset="-128"/>
              </a:rPr>
              <a:t>　　ゆうちょ銀行口座をお持ちでない方は開設をお願いします。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L="0" indent="0">
              <a:buNone/>
            </a:pPr>
            <a:endParaRPr lang="ja-JP" altLang="en-US" sz="2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051514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2339752" y="440531"/>
            <a:ext cx="4175125" cy="5976937"/>
          </a:xfrm>
        </p:spPr>
      </p:pic>
      <p:sp>
        <p:nvSpPr>
          <p:cNvPr id="2" name="タイトル 1">
            <a:extLst>
              <a:ext uri="{FF2B5EF4-FFF2-40B4-BE49-F238E27FC236}">
                <a16:creationId xmlns:a16="http://schemas.microsoft.com/office/drawing/2014/main" id="{FA618E02-2C1D-488F-8849-8D2EFA11632F}"/>
              </a:ext>
            </a:extLst>
          </p:cNvPr>
          <p:cNvSpPr>
            <a:spLocks noGrp="1"/>
          </p:cNvSpPr>
          <p:nvPr>
            <p:ph type="title"/>
          </p:nvPr>
        </p:nvSpPr>
        <p:spPr>
          <a:xfrm>
            <a:off x="714183" y="5373216"/>
            <a:ext cx="7772400" cy="858019"/>
          </a:xfrm>
        </p:spPr>
        <p:txBody>
          <a:bodyPr>
            <a:normAutofit/>
          </a:bodyPr>
          <a:lstStyle/>
          <a:p>
            <a:r>
              <a:rPr lang="ja-JP" altLang="en-US" sz="2400" dirty="0"/>
              <a:t>用紙に必要事項を記入し、通帳登録印を捺印の上、</a:t>
            </a:r>
            <a:r>
              <a:rPr lang="ja-JP" altLang="en-US" sz="2400" dirty="0">
                <a:solidFill>
                  <a:srgbClr val="FF0000"/>
                </a:solidFill>
              </a:rPr>
              <a:t>郵便局の窓口へ提出</a:t>
            </a:r>
            <a:r>
              <a:rPr lang="ja-JP" altLang="en-US" sz="2400" dirty="0"/>
              <a:t>してください。</a:t>
            </a:r>
            <a:endParaRPr kumimoji="1" lang="ja-JP" altLang="en-US" sz="2400" dirty="0"/>
          </a:p>
        </p:txBody>
      </p:sp>
    </p:spTree>
    <p:extLst>
      <p:ext uri="{BB962C8B-B14F-4D97-AF65-F5344CB8AC3E}">
        <p14:creationId xmlns:p14="http://schemas.microsoft.com/office/powerpoint/2010/main" val="3489995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a:latin typeface="UD デジタル 教科書体 N-B" panose="02020700000000000000" pitchFamily="17" charset="-128"/>
                <a:ea typeface="UD デジタル 教科書体 N-B" panose="02020700000000000000" pitchFamily="17" charset="-128"/>
              </a:rPr>
              <a:t>6</a:t>
            </a:r>
            <a:r>
              <a:rPr kumimoji="1" lang="ja-JP" altLang="en-US" sz="3200" dirty="0">
                <a:latin typeface="UD デジタル 教科書体 N-B" panose="02020700000000000000" pitchFamily="17" charset="-128"/>
                <a:ea typeface="UD デジタル 教科書体 N-B" panose="02020700000000000000" pitchFamily="17" charset="-128"/>
              </a:rPr>
              <a:t>ページ</a:t>
            </a:r>
            <a:r>
              <a:rPr kumimoji="1" lang="ja-JP" altLang="en-US" dirty="0">
                <a:latin typeface="UD デジタル 教科書体 N-B" panose="02020700000000000000" pitchFamily="17" charset="-128"/>
                <a:ea typeface="UD デジタル 教科書体 N-B" panose="02020700000000000000" pitchFamily="17" charset="-128"/>
              </a:rPr>
              <a:t>　　家庭との連絡方法</a:t>
            </a:r>
          </a:p>
        </p:txBody>
      </p:sp>
      <p:sp>
        <p:nvSpPr>
          <p:cNvPr id="3" name="コンテンツ プレースホルダー 2"/>
          <p:cNvSpPr>
            <a:spLocks noGrp="1"/>
          </p:cNvSpPr>
          <p:nvPr>
            <p:ph idx="1"/>
          </p:nvPr>
        </p:nvSpPr>
        <p:spPr>
          <a:xfrm>
            <a:off x="457200" y="1484784"/>
            <a:ext cx="8229600" cy="4896544"/>
          </a:xfrm>
        </p:spPr>
        <p:txBody>
          <a:bodyPr>
            <a:normAutofit/>
          </a:bodyPr>
          <a:lstStyle/>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③　電　　　話　⇒　保育園から保護者に連絡が入る場合について</a:t>
            </a:r>
            <a:endParaRPr lang="en-US" altLang="ja-JP" sz="2000" dirty="0">
              <a:latin typeface="UD デジタル 教科書体 NK-R" panose="02020400000000000000" pitchFamily="18" charset="-128"/>
              <a:ea typeface="UD デジタル 教科書体 NK-R" panose="02020400000000000000" pitchFamily="18" charset="-128"/>
            </a:endParaRPr>
          </a:p>
          <a:p>
            <a:pPr marL="0" indent="0">
              <a:buNone/>
            </a:pPr>
            <a:endParaRPr lang="ja-JP" altLang="en-US" sz="20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・急にお子さんの様子が変わった時　</a:t>
            </a: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・怪我した時</a:t>
            </a: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a:t>
            </a:r>
            <a:r>
              <a:rPr lang="ja-JP" altLang="en-US" sz="2000" dirty="0">
                <a:solidFill>
                  <a:srgbClr val="FF0000"/>
                </a:solidFill>
                <a:latin typeface="UD デジタル 教科書体 NK-R" panose="02020400000000000000" pitchFamily="18" charset="-128"/>
                <a:ea typeface="UD デジタル 教科書体 NK-R" panose="02020400000000000000" pitchFamily="18" charset="-128"/>
              </a:rPr>
              <a:t>・事前連絡が無く、お迎えが保護者でない時</a:t>
            </a: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a:t>
            </a:r>
            <a:r>
              <a:rPr lang="ja-JP" altLang="en-US" sz="2000" u="sng" dirty="0">
                <a:latin typeface="UD デジタル 教科書体 NK-R" panose="02020400000000000000" pitchFamily="18" charset="-128"/>
                <a:ea typeface="UD デジタル 教科書体 NK-R" panose="02020400000000000000" pitchFamily="18" charset="-128"/>
              </a:rPr>
              <a:t>園では、保護者の承諾なしに保護者以外の方（祖父母含む）に園児を引　</a:t>
            </a:r>
            <a:endParaRPr lang="en-US" altLang="ja-JP" sz="2000" u="sng"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a:t>
            </a:r>
            <a:r>
              <a:rPr lang="ja-JP" altLang="en-US" sz="2000" u="sng" dirty="0" err="1">
                <a:latin typeface="UD デジタル 教科書体 NK-R" panose="02020400000000000000" pitchFamily="18" charset="-128"/>
                <a:ea typeface="UD デジタル 教科書体 NK-R" panose="02020400000000000000" pitchFamily="18" charset="-128"/>
              </a:rPr>
              <a:t>き</a:t>
            </a:r>
            <a:r>
              <a:rPr lang="ja-JP" altLang="en-US" sz="2000" u="sng" dirty="0">
                <a:latin typeface="UD デジタル 教科書体 NK-R" panose="02020400000000000000" pitchFamily="18" charset="-128"/>
                <a:ea typeface="UD デジタル 教科書体 NK-R" panose="02020400000000000000" pitchFamily="18" charset="-128"/>
              </a:rPr>
              <a:t>渡すことが出来ませんので、保護者以外の方がお迎えに来る場合に</a:t>
            </a:r>
            <a:endParaRPr lang="en-US" altLang="ja-JP" sz="2000" u="sng"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a:t>
            </a:r>
            <a:r>
              <a:rPr lang="ja-JP" altLang="en-US" sz="2000" u="sng" dirty="0">
                <a:latin typeface="UD デジタル 教科書体 NK-R" panose="02020400000000000000" pitchFamily="18" charset="-128"/>
                <a:ea typeface="UD デジタル 教科書体 NK-R" panose="02020400000000000000" pitchFamily="18" charset="-128"/>
              </a:rPr>
              <a:t>は、事前にご連絡ください。</a:t>
            </a:r>
            <a:r>
              <a:rPr lang="ja-JP" altLang="en-US" sz="2000" dirty="0">
                <a:latin typeface="UD デジタル 教科書体 NK-R" panose="02020400000000000000" pitchFamily="18" charset="-128"/>
                <a:ea typeface="UD デジタル 教科書体 NK-R" panose="02020400000000000000" pitchFamily="18" charset="-128"/>
              </a:rPr>
              <a:t>その際は、職員が身分確認をする旨をお伝</a:t>
            </a:r>
            <a:endParaRPr lang="en-US" altLang="ja-JP" sz="20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えください。</a:t>
            </a: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・その他園から確認事項がある場合</a:t>
            </a:r>
            <a:endParaRPr lang="en-US" altLang="ja-JP" sz="2000" dirty="0">
              <a:latin typeface="UD デジタル 教科書体 NK-R" panose="02020400000000000000" pitchFamily="18" charset="-128"/>
              <a:ea typeface="UD デジタル 教科書体 NK-R" panose="02020400000000000000" pitchFamily="18" charset="-128"/>
            </a:endParaRPr>
          </a:p>
          <a:p>
            <a:pPr marL="0" indent="0">
              <a:buNone/>
            </a:pPr>
            <a:endParaRPr lang="ja-JP" altLang="en-US" sz="20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a:t>
            </a:r>
            <a:r>
              <a:rPr lang="en-US" altLang="ja-JP" sz="2000" dirty="0">
                <a:latin typeface="UD デジタル 教科書体 NK-R" panose="02020400000000000000" pitchFamily="18" charset="-128"/>
                <a:ea typeface="UD デジタル 教科書体 NK-R" panose="02020400000000000000" pitchFamily="18" charset="-128"/>
              </a:rPr>
              <a:t>※</a:t>
            </a:r>
            <a:r>
              <a:rPr lang="ja-JP" altLang="en-US" sz="2000" dirty="0">
                <a:latin typeface="UD デジタル 教科書体 NK-R" panose="02020400000000000000" pitchFamily="18" charset="-128"/>
                <a:ea typeface="UD デジタル 教科書体 NK-R" panose="02020400000000000000" pitchFamily="18" charset="-128"/>
              </a:rPr>
              <a:t>尚、職場を離れる（長時間外出、出張等）場合は担任まで必ず知らせて　</a:t>
            </a:r>
            <a:endParaRPr lang="en-US" altLang="ja-JP" sz="20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2000" dirty="0">
                <a:latin typeface="UD デジタル 教科書体 NK-R" panose="02020400000000000000" pitchFamily="18" charset="-128"/>
                <a:ea typeface="UD デジタル 教科書体 NK-R" panose="02020400000000000000" pitchFamily="18" charset="-128"/>
              </a:rPr>
              <a:t>　　ください。（連絡先および携帯番号）</a:t>
            </a:r>
          </a:p>
        </p:txBody>
      </p:sp>
    </p:spTree>
    <p:extLst>
      <p:ext uri="{BB962C8B-B14F-4D97-AF65-F5344CB8AC3E}">
        <p14:creationId xmlns:p14="http://schemas.microsoft.com/office/powerpoint/2010/main" val="4036041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2800" dirty="0">
                <a:latin typeface="UD デジタル 教科書体 N-B" panose="02020700000000000000" pitchFamily="17" charset="-128"/>
                <a:ea typeface="UD デジタル 教科書体 N-B" panose="02020700000000000000" pitchFamily="17" charset="-128"/>
              </a:rPr>
              <a:t>14</a:t>
            </a:r>
            <a:r>
              <a:rPr lang="ja-JP" altLang="en-US" sz="2800" dirty="0">
                <a:latin typeface="UD デジタル 教科書体 N-B" panose="02020700000000000000" pitchFamily="17" charset="-128"/>
                <a:ea typeface="UD デジタル 教科書体 N-B" panose="02020700000000000000" pitchFamily="17" charset="-128"/>
              </a:rPr>
              <a:t>ページ</a:t>
            </a:r>
            <a:r>
              <a:rPr lang="ja-JP" altLang="en-US" dirty="0">
                <a:latin typeface="UD デジタル 教科書体 N-B" panose="02020700000000000000" pitchFamily="17" charset="-128"/>
                <a:ea typeface="UD デジタル 教科書体 N-B" panose="02020700000000000000" pitchFamily="17" charset="-128"/>
              </a:rPr>
              <a:t>　</a:t>
            </a:r>
            <a:r>
              <a:rPr lang="ja-JP" altLang="ja-JP" sz="4000" dirty="0">
                <a:latin typeface="UD デジタル 教科書体 N-B" panose="02020700000000000000" pitchFamily="17" charset="-128"/>
                <a:ea typeface="UD デジタル 教科書体 N-B" panose="02020700000000000000" pitchFamily="17" charset="-128"/>
              </a:rPr>
              <a:t>個人情報の取扱について</a:t>
            </a:r>
          </a:p>
        </p:txBody>
      </p:sp>
      <p:sp>
        <p:nvSpPr>
          <p:cNvPr id="3" name="コンテンツ プレースホルダー 2"/>
          <p:cNvSpPr>
            <a:spLocks noGrp="1"/>
          </p:cNvSpPr>
          <p:nvPr>
            <p:ph idx="1"/>
          </p:nvPr>
        </p:nvSpPr>
        <p:spPr>
          <a:xfrm>
            <a:off x="457200" y="1412776"/>
            <a:ext cx="8229600" cy="4968552"/>
          </a:xfrm>
        </p:spPr>
        <p:txBody>
          <a:bodyPr>
            <a:normAutofit fontScale="62500" lnSpcReduction="20000"/>
          </a:bodyPr>
          <a:lstStyle/>
          <a:p>
            <a:pPr marL="0" indent="0">
              <a:buNone/>
            </a:pPr>
            <a:r>
              <a:rPr lang="en-US" altLang="ja-JP" dirty="0"/>
              <a:t> </a:t>
            </a:r>
            <a:endParaRPr lang="ja-JP" altLang="ja-JP" dirty="0"/>
          </a:p>
          <a:p>
            <a:pPr marL="0" indent="0">
              <a:buNone/>
            </a:pPr>
            <a:r>
              <a:rPr lang="ja-JP" altLang="ja-JP" b="1" dirty="0">
                <a:solidFill>
                  <a:srgbClr val="FF0000"/>
                </a:solidFill>
                <a:latin typeface="UD デジタル 教科書体 NK-R" panose="02020400000000000000" pitchFamily="18" charset="-128"/>
                <a:ea typeface="UD デジタル 教科書体 NK-R" panose="02020400000000000000" pitchFamily="18" charset="-128"/>
              </a:rPr>
              <a:t>子どもの記録（成長･健康･発達）</a:t>
            </a:r>
            <a:endParaRPr lang="ja-JP" altLang="ja-JP"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児童票、指導計画、保健記録などは、</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保育上使用いたします。</a:t>
            </a:r>
          </a:p>
          <a:p>
            <a:pPr marL="0" indent="0">
              <a:buNone/>
            </a:pPr>
            <a:r>
              <a:rPr lang="en-US" altLang="ja-JP" b="1" dirty="0">
                <a:latin typeface="UD デジタル 教科書体 NK-R" panose="02020400000000000000" pitchFamily="18" charset="-128"/>
                <a:ea typeface="UD デジタル 教科書体 NK-R" panose="02020400000000000000" pitchFamily="18" charset="-128"/>
              </a:rPr>
              <a:t> </a:t>
            </a:r>
            <a:endParaRPr lang="ja-JP" altLang="ja-JP" dirty="0">
              <a:latin typeface="UD デジタル 教科書体 NK-R" panose="02020400000000000000" pitchFamily="18" charset="-128"/>
              <a:ea typeface="UD デジタル 教科書体 NK-R" panose="02020400000000000000" pitchFamily="18" charset="-128"/>
            </a:endParaRPr>
          </a:p>
          <a:p>
            <a:pPr marL="0" indent="0">
              <a:buNone/>
            </a:pPr>
            <a:br>
              <a:rPr lang="ja-JP" altLang="ja-JP" dirty="0">
                <a:effectLst/>
                <a:latin typeface="UD デジタル 教科書体 NK-R" panose="02020400000000000000" pitchFamily="18" charset="-128"/>
                <a:ea typeface="UD デジタル 教科書体 NK-R" panose="02020400000000000000" pitchFamily="18" charset="-128"/>
              </a:rPr>
            </a:br>
            <a:r>
              <a:rPr lang="ja-JP" altLang="ja-JP" b="1" dirty="0">
                <a:solidFill>
                  <a:srgbClr val="FF0000"/>
                </a:solidFill>
                <a:latin typeface="UD デジタル 教科書体 NK-R" panose="02020400000000000000" pitchFamily="18" charset="-128"/>
                <a:ea typeface="UD デジタル 教科書体 NK-R" panose="02020400000000000000" pitchFamily="18" charset="-128"/>
              </a:rPr>
              <a:t>保育園と家庭の連絡のための記録</a:t>
            </a:r>
            <a:endParaRPr lang="ja-JP" altLang="ja-JP"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園だより、クラスだより、健康カード、各クラスの</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連絡帳などがございます。保護者の皆様のご理</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解のもとで、保育園での１日の生活の流れや園</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児の活動内容を詳しく伝えていきたいと思っております。</a:t>
            </a:r>
          </a:p>
          <a:p>
            <a:pPr marL="0" indent="0">
              <a:buNone/>
            </a:pPr>
            <a:r>
              <a:rPr lang="en-US" altLang="ja-JP" b="1" dirty="0">
                <a:latin typeface="UD デジタル 教科書体 NK-R" panose="02020400000000000000" pitchFamily="18" charset="-128"/>
                <a:ea typeface="UD デジタル 教科書体 NK-R" panose="02020400000000000000" pitchFamily="18" charset="-128"/>
              </a:rPr>
              <a:t> </a:t>
            </a:r>
            <a:endParaRPr lang="ja-JP"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ja-JP" b="1" dirty="0">
                <a:solidFill>
                  <a:srgbClr val="FF0000"/>
                </a:solidFill>
                <a:latin typeface="UD デジタル 教科書体 NK-R" panose="02020400000000000000" pitchFamily="18" charset="-128"/>
                <a:ea typeface="UD デジタル 教科書体 NK-R" panose="02020400000000000000" pitchFamily="18" charset="-128"/>
              </a:rPr>
              <a:t>緊急連絡簿・家庭状況調べ</a:t>
            </a:r>
            <a:endParaRPr lang="ja-JP" altLang="ja-JP" dirty="0">
              <a:solidFill>
                <a:srgbClr val="FF0000"/>
              </a:solidFill>
              <a:latin typeface="UD デジタル 教科書体 NK-R" panose="02020400000000000000" pitchFamily="18" charset="-128"/>
              <a:ea typeface="UD デジタル 教科書体 NK-R" panose="02020400000000000000" pitchFamily="18" charset="-128"/>
            </a:endParaRP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保育園から保護者の方へご連絡する必要がある場合に使用いたします。</a:t>
            </a:r>
          </a:p>
          <a:p>
            <a:pPr marL="0" indent="0">
              <a:buNone/>
            </a:pPr>
            <a:r>
              <a:rPr lang="ja-JP" altLang="ja-JP" dirty="0">
                <a:latin typeface="UD デジタル 教科書体 NK-R" panose="02020400000000000000" pitchFamily="18" charset="-128"/>
                <a:ea typeface="UD デジタル 教科書体 NK-R" panose="02020400000000000000" pitchFamily="18" charset="-128"/>
              </a:rPr>
              <a:t>緊急に医療機関に受診したいときに、状況に応じて保護者の方の承諾を得て使用させていただきます。</a:t>
            </a:r>
          </a:p>
          <a:p>
            <a:pPr marL="0" indent="0">
              <a:buNone/>
            </a:pPr>
            <a:endParaRPr lang="ja-JP" altLang="ja-JP" dirty="0"/>
          </a:p>
        </p:txBody>
      </p:sp>
      <p:sp>
        <p:nvSpPr>
          <p:cNvPr id="4" name="テキスト ボックス 3"/>
          <p:cNvSpPr txBox="1"/>
          <p:nvPr/>
        </p:nvSpPr>
        <p:spPr>
          <a:xfrm>
            <a:off x="5580112" y="1628800"/>
            <a:ext cx="2952328" cy="1938992"/>
          </a:xfrm>
          <a:prstGeom prst="rect">
            <a:avLst/>
          </a:prstGeom>
          <a:noFill/>
          <a:ln w="25400">
            <a:solidFill>
              <a:srgbClr val="FF0000"/>
            </a:solidFill>
          </a:ln>
        </p:spPr>
        <p:txBody>
          <a:bodyPr wrap="square" rtlCol="0">
            <a:spAutoFit/>
          </a:bodyPr>
          <a:lstStyle/>
          <a:p>
            <a:r>
              <a:rPr kumimoji="1" lang="ja-JP" altLang="en-US" sz="2400" dirty="0"/>
              <a:t>保育運営利用目的以外に利用しません。</a:t>
            </a:r>
            <a:endParaRPr kumimoji="1" lang="en-US" altLang="ja-JP" sz="2400" dirty="0"/>
          </a:p>
          <a:p>
            <a:r>
              <a:rPr kumimoji="1" lang="ja-JP" altLang="en-US" sz="2400" dirty="0"/>
              <a:t>もし利用する場合は必ず事前にお知らせします。</a:t>
            </a:r>
          </a:p>
        </p:txBody>
      </p:sp>
      <p:cxnSp>
        <p:nvCxnSpPr>
          <p:cNvPr id="6" name="直線矢印コネクタ 5"/>
          <p:cNvCxnSpPr/>
          <p:nvPr/>
        </p:nvCxnSpPr>
        <p:spPr>
          <a:xfrm>
            <a:off x="4499992" y="1844824"/>
            <a:ext cx="100811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a:off x="4499992" y="3284984"/>
            <a:ext cx="100811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V="1">
            <a:off x="4067944" y="3861048"/>
            <a:ext cx="2592288" cy="128857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324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95857" y="636117"/>
            <a:ext cx="4176465" cy="5585766"/>
          </a:xfrm>
        </p:spPr>
        <p:txBody>
          <a:bodyPr>
            <a:normAutofit/>
          </a:bodyPr>
          <a:lstStyle/>
          <a:p>
            <a:pPr marL="0" indent="0">
              <a:buNone/>
            </a:pPr>
            <a:r>
              <a:rPr lang="ja-JP" altLang="en-US" dirty="0">
                <a:latin typeface="UD デジタル 教科書体 NK-R" panose="02020400000000000000" pitchFamily="18" charset="-128"/>
                <a:ea typeface="UD デジタル 教科書体 NK-R" panose="02020400000000000000" pitchFamily="18" charset="-128"/>
              </a:rPr>
              <a:t>◎写真販売について</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職員による日々の保育活動やカメラマンが撮影した行事写真</a:t>
            </a:r>
            <a:r>
              <a:rPr lang="ja-JP" altLang="ja-JP" dirty="0">
                <a:latin typeface="UD デジタル 教科書体 NK-R" panose="02020400000000000000" pitchFamily="18" charset="-128"/>
                <a:ea typeface="UD デジタル 教科書体 NK-R" panose="02020400000000000000" pitchFamily="18" charset="-128"/>
              </a:rPr>
              <a:t>について</a:t>
            </a:r>
            <a:r>
              <a:rPr lang="ja-JP" altLang="en-US" dirty="0">
                <a:latin typeface="UD デジタル 教科書体 NK-R" panose="02020400000000000000" pitchFamily="18" charset="-128"/>
                <a:ea typeface="UD デジタル 教科書体 NK-R" panose="02020400000000000000" pitchFamily="18" charset="-128"/>
              </a:rPr>
              <a:t>は</a:t>
            </a:r>
            <a:r>
              <a:rPr lang="ja-JP" altLang="ja-JP" dirty="0">
                <a:latin typeface="UD デジタル 教科書体 NK-R" panose="02020400000000000000" pitchFamily="18" charset="-128"/>
                <a:ea typeface="UD デジタル 教科書体 NK-R" panose="02020400000000000000" pitchFamily="18" charset="-128"/>
              </a:rPr>
              <a:t>、</a:t>
            </a:r>
            <a:r>
              <a:rPr lang="ja-JP" altLang="ja-JP" dirty="0">
                <a:solidFill>
                  <a:srgbClr val="FF0000"/>
                </a:solidFill>
                <a:latin typeface="UD デジタル 教科書体 NK-R" panose="02020400000000000000" pitchFamily="18" charset="-128"/>
                <a:ea typeface="UD デジタル 教科書体 NK-R" panose="02020400000000000000" pitchFamily="18" charset="-128"/>
              </a:rPr>
              <a:t>業者に</a:t>
            </a:r>
            <a:r>
              <a:rPr lang="ja-JP" altLang="en-US" dirty="0">
                <a:solidFill>
                  <a:srgbClr val="FF0000"/>
                </a:solidFill>
                <a:latin typeface="UD デジタル 教科書体 NK-R" panose="02020400000000000000" pitchFamily="18" charset="-128"/>
                <a:ea typeface="UD デジタル 教科書体 NK-R" panose="02020400000000000000" pitchFamily="18" charset="-128"/>
              </a:rPr>
              <a:t>よる</a:t>
            </a:r>
            <a:r>
              <a:rPr lang="ja-JP" altLang="ja-JP" dirty="0">
                <a:solidFill>
                  <a:srgbClr val="FF0000"/>
                </a:solidFill>
                <a:latin typeface="UD デジタル 教科書体 NK-R" panose="02020400000000000000" pitchFamily="18" charset="-128"/>
                <a:ea typeface="UD デジタル 教科書体 NK-R" panose="02020400000000000000" pitchFamily="18" charset="-128"/>
              </a:rPr>
              <a:t>インターネット販売</a:t>
            </a:r>
            <a:r>
              <a:rPr lang="ja-JP" altLang="en-US" dirty="0">
                <a:solidFill>
                  <a:srgbClr val="FF0000"/>
                </a:solidFill>
                <a:latin typeface="UD デジタル 教科書体 NK-R" panose="02020400000000000000" pitchFamily="18" charset="-128"/>
                <a:ea typeface="UD デジタル 教科書体 NK-R" panose="02020400000000000000" pitchFamily="18" charset="-128"/>
              </a:rPr>
              <a:t>となります。</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登録方法、販売スケジュールについては、</a:t>
            </a:r>
            <a:r>
              <a:rPr lang="en-US" altLang="ja-JP" dirty="0">
                <a:latin typeface="UD デジタル 教科書体 NK-R" panose="02020400000000000000" pitchFamily="18" charset="-128"/>
                <a:ea typeface="UD デジタル 教科書体 NK-R" panose="02020400000000000000" pitchFamily="18" charset="-128"/>
              </a:rPr>
              <a:t>4</a:t>
            </a:r>
            <a:r>
              <a:rPr lang="ja-JP" altLang="en-US" dirty="0">
                <a:latin typeface="UD デジタル 教科書体 NK-R" panose="02020400000000000000" pitchFamily="18" charset="-128"/>
                <a:ea typeface="UD デジタル 教科書体 NK-R" panose="02020400000000000000" pitchFamily="18" charset="-128"/>
              </a:rPr>
              <a:t>月以降にご案内します。</a:t>
            </a:r>
            <a:endParaRPr lang="ja-JP" altLang="ja-JP" dirty="0">
              <a:latin typeface="UD デジタル 教科書体 NK-R" panose="02020400000000000000" pitchFamily="18" charset="-128"/>
              <a:ea typeface="UD デジタル 教科書体 NK-R" panose="02020400000000000000" pitchFamily="18" charset="-128"/>
            </a:endParaRPr>
          </a:p>
        </p:txBody>
      </p:sp>
      <p:pic>
        <p:nvPicPr>
          <p:cNvPr id="5" name="図 4">
            <a:extLst>
              <a:ext uri="{FF2B5EF4-FFF2-40B4-BE49-F238E27FC236}">
                <a16:creationId xmlns:a16="http://schemas.microsoft.com/office/drawing/2014/main" id="{B5332C82-C1EE-417A-94F5-5493FC96F533}"/>
              </a:ext>
            </a:extLst>
          </p:cNvPr>
          <p:cNvPicPr>
            <a:picLocks noChangeAspect="1"/>
          </p:cNvPicPr>
          <p:nvPr/>
        </p:nvPicPr>
        <p:blipFill rotWithShape="1">
          <a:blip r:embed="rId2"/>
          <a:srcRect l="39276" t="35128" r="44487" b="23388"/>
          <a:stretch/>
        </p:blipFill>
        <p:spPr>
          <a:xfrm>
            <a:off x="4644008" y="548680"/>
            <a:ext cx="3888432" cy="5585766"/>
          </a:xfrm>
          <a:prstGeom prst="rect">
            <a:avLst/>
          </a:prstGeom>
        </p:spPr>
      </p:pic>
    </p:spTree>
    <p:extLst>
      <p:ext uri="{BB962C8B-B14F-4D97-AF65-F5344CB8AC3E}">
        <p14:creationId xmlns:p14="http://schemas.microsoft.com/office/powerpoint/2010/main" val="11661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9E6592-54C0-4444-B131-784E79CF8839}"/>
              </a:ext>
            </a:extLst>
          </p:cNvPr>
          <p:cNvSpPr>
            <a:spLocks noGrp="1"/>
          </p:cNvSpPr>
          <p:nvPr>
            <p:ph type="title"/>
          </p:nvPr>
        </p:nvSpPr>
        <p:spPr/>
        <p:txBody>
          <a:bodyPr>
            <a:normAutofit fontScale="90000"/>
          </a:bodyPr>
          <a:lstStyle/>
          <a:p>
            <a:r>
              <a:rPr kumimoji="1" lang="ja-JP" altLang="en-US" b="1" dirty="0">
                <a:latin typeface="UD デジタル 教科書体 NP-R" panose="02020400000000000000" pitchFamily="18" charset="-128"/>
                <a:ea typeface="UD デジタル 教科書体 NP-R" panose="02020400000000000000" pitchFamily="18" charset="-128"/>
              </a:rPr>
              <a:t>一斉メール送信システム</a:t>
            </a:r>
            <a:br>
              <a:rPr kumimoji="1" lang="en-US" altLang="ja-JP" b="1" dirty="0">
                <a:latin typeface="UD デジタル 教科書体 NP-R" panose="02020400000000000000" pitchFamily="18" charset="-128"/>
                <a:ea typeface="UD デジタル 教科書体 NP-R" panose="02020400000000000000" pitchFamily="18" charset="-128"/>
              </a:rPr>
            </a:br>
            <a:r>
              <a:rPr kumimoji="1" lang="ja-JP" altLang="en-US" b="1" dirty="0">
                <a:latin typeface="UD デジタル 教科書体 NP-R" panose="02020400000000000000" pitchFamily="18" charset="-128"/>
                <a:ea typeface="UD デジタル 教科書体 NP-R" panose="02020400000000000000" pitchFamily="18" charset="-128"/>
              </a:rPr>
              <a:t>（ペンギンメール）</a:t>
            </a:r>
          </a:p>
        </p:txBody>
      </p:sp>
      <p:sp>
        <p:nvSpPr>
          <p:cNvPr id="3" name="コンテンツ プレースホルダー 2">
            <a:extLst>
              <a:ext uri="{FF2B5EF4-FFF2-40B4-BE49-F238E27FC236}">
                <a16:creationId xmlns:a16="http://schemas.microsoft.com/office/drawing/2014/main" id="{0F6253D8-5536-4ABE-96A2-6BD9092569DD}"/>
              </a:ext>
            </a:extLst>
          </p:cNvPr>
          <p:cNvSpPr>
            <a:spLocks noGrp="1"/>
          </p:cNvSpPr>
          <p:nvPr>
            <p:ph idx="1"/>
          </p:nvPr>
        </p:nvSpPr>
        <p:spPr>
          <a:xfrm>
            <a:off x="490808" y="1622572"/>
            <a:ext cx="4225207" cy="4891682"/>
          </a:xfrm>
        </p:spPr>
        <p:txBody>
          <a:bodyPr>
            <a:normAutofit fontScale="92500" lnSpcReduction="20000"/>
          </a:bodyPr>
          <a:lstStyle/>
          <a:p>
            <a:pPr marL="0" indent="0">
              <a:buNone/>
            </a:pPr>
            <a:r>
              <a:rPr kumimoji="1" lang="ja-JP" altLang="en-US" dirty="0">
                <a:latin typeface="UD デジタル 教科書体 NP-R" panose="02020400000000000000" pitchFamily="18" charset="-128"/>
                <a:ea typeface="UD デジタル 教科書体 NP-R" panose="02020400000000000000" pitchFamily="18" charset="-128"/>
              </a:rPr>
              <a:t>友和・友和の森保育園では、緊急時や行事開催の有無などをお知らせする一斉メール送信システム（ペンギンメール）を導入しております。</a:t>
            </a:r>
            <a:endParaRPr kumimoji="1" lang="en-US" altLang="ja-JP" dirty="0">
              <a:latin typeface="UD デジタル 教科書体 NP-R" panose="02020400000000000000" pitchFamily="18" charset="-128"/>
              <a:ea typeface="UD デジタル 教科書体 NP-R" panose="02020400000000000000" pitchFamily="18" charset="-128"/>
            </a:endParaRPr>
          </a:p>
          <a:p>
            <a:pPr marL="0" indent="0">
              <a:buNone/>
            </a:pPr>
            <a:r>
              <a:rPr lang="ja-JP" altLang="en-US" dirty="0">
                <a:latin typeface="UD デジタル 教科書体 NP-R" panose="02020400000000000000" pitchFamily="18" charset="-128"/>
                <a:ea typeface="UD デジタル 教科書体 NP-R" panose="02020400000000000000" pitchFamily="18" charset="-128"/>
              </a:rPr>
              <a:t>登録方法につきましては別紙マニュアルをご確認ください。</a:t>
            </a:r>
            <a:endParaRPr lang="en-US" altLang="ja-JP" dirty="0">
              <a:latin typeface="UD デジタル 教科書体 NP-R" panose="02020400000000000000" pitchFamily="18" charset="-128"/>
              <a:ea typeface="UD デジタル 教科書体 NP-R" panose="02020400000000000000" pitchFamily="18" charset="-128"/>
            </a:endParaRPr>
          </a:p>
          <a:p>
            <a:pPr marL="0" indent="0">
              <a:buNone/>
            </a:pPr>
            <a:r>
              <a:rPr lang="en-US" altLang="ja-JP" sz="2600" dirty="0">
                <a:latin typeface="UD デジタル 教科書体 NP-R" panose="02020400000000000000" pitchFamily="18" charset="-128"/>
                <a:ea typeface="UD デジタル 教科書体 NP-R" panose="02020400000000000000" pitchFamily="18" charset="-128"/>
              </a:rPr>
              <a:t>※4</a:t>
            </a:r>
            <a:r>
              <a:rPr lang="ja-JP" altLang="en-US" sz="2600" dirty="0">
                <a:latin typeface="UD デジタル 教科書体 NP-R" panose="02020400000000000000" pitchFamily="18" charset="-128"/>
                <a:ea typeface="UD デジタル 教科書体 NP-R" panose="02020400000000000000" pitchFamily="18" charset="-128"/>
              </a:rPr>
              <a:t>月以降の登録と</a:t>
            </a:r>
            <a:endParaRPr lang="en-US" altLang="ja-JP" sz="2600" dirty="0">
              <a:latin typeface="UD デジタル 教科書体 NP-R" panose="02020400000000000000" pitchFamily="18" charset="-128"/>
              <a:ea typeface="UD デジタル 教科書体 NP-R" panose="02020400000000000000" pitchFamily="18" charset="-128"/>
            </a:endParaRPr>
          </a:p>
          <a:p>
            <a:pPr marL="0" indent="0">
              <a:buNone/>
            </a:pPr>
            <a:r>
              <a:rPr lang="ja-JP" altLang="en-US" sz="2600" dirty="0">
                <a:latin typeface="UD デジタル 教科書体 NP-R" panose="02020400000000000000" pitchFamily="18" charset="-128"/>
                <a:ea typeface="UD デジタル 教科書体 NP-R" panose="02020400000000000000" pitchFamily="18" charset="-128"/>
              </a:rPr>
              <a:t>　なります。</a:t>
            </a:r>
            <a:endParaRPr lang="en-US" altLang="ja-JP" sz="2600" dirty="0">
              <a:latin typeface="UD デジタル 教科書体 NP-R" panose="02020400000000000000" pitchFamily="18" charset="-128"/>
              <a:ea typeface="UD デジタル 教科書体 NP-R" panose="02020400000000000000" pitchFamily="18" charset="-128"/>
            </a:endParaRPr>
          </a:p>
          <a:p>
            <a:pPr marL="0" indent="0">
              <a:buNone/>
            </a:pPr>
            <a:endParaRPr kumimoji="1" lang="ja-JP" altLang="en-US" dirty="0">
              <a:latin typeface="UD デジタル 教科書体 NP-R" panose="02020400000000000000" pitchFamily="18" charset="-128"/>
              <a:ea typeface="UD デジタル 教科書体 NP-R" panose="02020400000000000000" pitchFamily="18" charset="-128"/>
            </a:endParaRPr>
          </a:p>
        </p:txBody>
      </p:sp>
      <p:pic>
        <p:nvPicPr>
          <p:cNvPr id="4" name="図 3">
            <a:extLst>
              <a:ext uri="{FF2B5EF4-FFF2-40B4-BE49-F238E27FC236}">
                <a16:creationId xmlns:a16="http://schemas.microsoft.com/office/drawing/2014/main" id="{A4C24B87-D0D8-48A4-A154-D724093637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1587443"/>
            <a:ext cx="2801628" cy="4983162"/>
          </a:xfrm>
          <a:prstGeom prst="rect">
            <a:avLst/>
          </a:prstGeom>
          <a:ln w="19050">
            <a:solidFill>
              <a:srgbClr val="009900"/>
            </a:solidFill>
          </a:ln>
        </p:spPr>
      </p:pic>
    </p:spTree>
    <p:extLst>
      <p:ext uri="{BB962C8B-B14F-4D97-AF65-F5344CB8AC3E}">
        <p14:creationId xmlns:p14="http://schemas.microsoft.com/office/powerpoint/2010/main" val="4234662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786210"/>
          </a:xfrm>
        </p:spPr>
        <p:txBody>
          <a:bodyPr>
            <a:normAutofit/>
          </a:bodyPr>
          <a:lstStyle/>
          <a:p>
            <a:r>
              <a:rPr kumimoji="1" lang="ja-JP" altLang="en-US" dirty="0">
                <a:latin typeface="UD デジタル 教科書体 N-B" panose="02020700000000000000" pitchFamily="17" charset="-128"/>
                <a:ea typeface="UD デジタル 教科書体 N-B" panose="02020700000000000000" pitchFamily="17" charset="-128"/>
              </a:rPr>
              <a:t>保育園を利用する上でのお願い</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sz="3200" dirty="0">
                <a:latin typeface="UD デジタル 教科書体 N-B" panose="02020700000000000000" pitchFamily="17" charset="-128"/>
                <a:ea typeface="UD デジタル 教科書体 N-B" panose="02020700000000000000" pitchFamily="17" charset="-128"/>
              </a:rPr>
              <a:t>（本園・分園共通部分）</a:t>
            </a:r>
            <a:r>
              <a:rPr kumimoji="1" lang="en-US" altLang="ja-JP" sz="3200" dirty="0">
                <a:latin typeface="UD デジタル 教科書体 N-B" panose="02020700000000000000" pitchFamily="17" charset="-128"/>
                <a:ea typeface="UD デジタル 教科書体 N-B" panose="02020700000000000000" pitchFamily="17" charset="-128"/>
              </a:rPr>
              <a:t>17</a:t>
            </a:r>
            <a:r>
              <a:rPr kumimoji="1" lang="ja-JP" altLang="en-US" sz="3200" dirty="0">
                <a:latin typeface="UD デジタル 教科書体 N-B" panose="02020700000000000000" pitchFamily="17" charset="-128"/>
                <a:ea typeface="UD デジタル 教科書体 N-B" panose="02020700000000000000" pitchFamily="17" charset="-128"/>
              </a:rPr>
              <a:t>ページ</a:t>
            </a: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コンテンツ プレースホルダー 2"/>
          <p:cNvSpPr>
            <a:spLocks noGrp="1"/>
          </p:cNvSpPr>
          <p:nvPr>
            <p:ph idx="1"/>
          </p:nvPr>
        </p:nvSpPr>
        <p:spPr>
          <a:xfrm>
            <a:off x="457200" y="2060848"/>
            <a:ext cx="8229600" cy="4522514"/>
          </a:xfrm>
        </p:spPr>
        <p:txBody>
          <a:bodyPr>
            <a:normAutofit/>
          </a:bodyPr>
          <a:lstStyle/>
          <a:p>
            <a:pPr marL="0" indent="0">
              <a:buNone/>
            </a:pPr>
            <a:r>
              <a:rPr kumimoji="1" lang="ja-JP" altLang="en-US" dirty="0">
                <a:latin typeface="UD デジタル 教科書体 NK-R" panose="02020400000000000000" pitchFamily="18" charset="-128"/>
                <a:ea typeface="UD デジタル 教科書体 NK-R" panose="02020400000000000000" pitchFamily="18" charset="-128"/>
              </a:rPr>
              <a:t>・</a:t>
            </a:r>
            <a:r>
              <a:rPr kumimoji="1" lang="en-US" altLang="ja-JP" dirty="0">
                <a:latin typeface="UD デジタル 教科書体 NK-R" panose="02020400000000000000" pitchFamily="18" charset="-128"/>
                <a:ea typeface="UD デジタル 教科書体 NK-R" panose="02020400000000000000" pitchFamily="18" charset="-128"/>
              </a:rPr>
              <a:t>9</a:t>
            </a:r>
            <a:r>
              <a:rPr kumimoji="1" lang="ja-JP" altLang="en-US" dirty="0">
                <a:latin typeface="UD デジタル 教科書体 NK-R" panose="02020400000000000000" pitchFamily="18" charset="-128"/>
                <a:ea typeface="UD デジタル 教科書体 NK-R" panose="02020400000000000000" pitchFamily="18" charset="-128"/>
              </a:rPr>
              <a:t>時までに登園しましょう。クラス活動や給食提供の関係もありますので、欠席や遅刻をす</a:t>
            </a:r>
            <a:r>
              <a:rPr lang="ja-JP" altLang="en-US" dirty="0">
                <a:latin typeface="UD デジタル 教科書体 NK-R" panose="02020400000000000000" pitchFamily="18" charset="-128"/>
                <a:ea typeface="UD デジタル 教科書体 NK-R" panose="02020400000000000000" pitchFamily="18" charset="-128"/>
              </a:rPr>
              <a:t>る場合は</a:t>
            </a:r>
            <a:r>
              <a:rPr lang="en-US" altLang="ja-JP" dirty="0">
                <a:latin typeface="UD デジタル 教科書体 NK-R" panose="02020400000000000000" pitchFamily="18" charset="-128"/>
                <a:ea typeface="UD デジタル 教科書体 NK-R" panose="02020400000000000000" pitchFamily="18" charset="-128"/>
              </a:rPr>
              <a:t>9</a:t>
            </a:r>
            <a:r>
              <a:rPr lang="ja-JP" altLang="en-US" dirty="0">
                <a:latin typeface="UD デジタル 教科書体 NK-R" panose="02020400000000000000" pitchFamily="18" charset="-128"/>
                <a:ea typeface="UD デジタル 教科書体 NK-R" panose="02020400000000000000" pitchFamily="18" charset="-128"/>
              </a:rPr>
              <a:t>時までに各園へ連絡してください。</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・防犯対策のため、登降園の際はインターホンを押し、園児名を伝えてください。</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・土曜日は友和本園にて合同保育を行っております。友和の森の園児も直接本園へ登園してください。</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lang="en-US" altLang="ja-JP"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00736195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965</TotalTime>
  <Words>1023</Words>
  <Application>Microsoft Office PowerPoint</Application>
  <PresentationFormat>画面に合わせる (4:3)</PresentationFormat>
  <Paragraphs>79</Paragraphs>
  <Slides>11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UD デジタル 教科書体 N-B</vt:lpstr>
      <vt:lpstr>UD デジタル 教科書体 NK-R</vt:lpstr>
      <vt:lpstr>UD デジタル 教科書体 NP-R</vt:lpstr>
      <vt:lpstr>游ゴシック</vt:lpstr>
      <vt:lpstr>Arial</vt:lpstr>
      <vt:lpstr>Calibri</vt:lpstr>
      <vt:lpstr>Office ​​テーマ</vt:lpstr>
      <vt:lpstr>社会福祉法人友和会 友和保育園・友和の森保育園  新入園児説明会資料</vt:lpstr>
      <vt:lpstr>園のしおり2ページ　保育理念</vt:lpstr>
      <vt:lpstr>保育方針</vt:lpstr>
      <vt:lpstr>運営方針</vt:lpstr>
      <vt:lpstr>５ページ　延長保育利用について</vt:lpstr>
      <vt:lpstr>用紙に必要事項を記入し、通帳登録印を捺印の上、郵便局の窓口へ提出してください。</vt:lpstr>
      <vt:lpstr>6ページ　　家庭との連絡方法</vt:lpstr>
      <vt:lpstr>14ページ　個人情報の取扱について</vt:lpstr>
      <vt:lpstr>PowerPoint プレゼンテーション</vt:lpstr>
      <vt:lpstr>一斉メール送信システム （ペンギンメール）</vt:lpstr>
      <vt:lpstr>保育園を利用する上でのお願い （本園・分園共通部分）17ページ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保育理念・保育方針・運営方針</dc:title>
  <dc:creator>FJ-USER</dc:creator>
  <cp:lastModifiedBy>mutuo sakamoto</cp:lastModifiedBy>
  <cp:revision>58</cp:revision>
  <cp:lastPrinted>2020-12-29T07:40:34Z</cp:lastPrinted>
  <dcterms:created xsi:type="dcterms:W3CDTF">2019-02-20T09:22:40Z</dcterms:created>
  <dcterms:modified xsi:type="dcterms:W3CDTF">2020-12-29T07:43:12Z</dcterms:modified>
</cp:coreProperties>
</file>